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86" r:id="rId3"/>
    <p:sldId id="278" r:id="rId4"/>
    <p:sldId id="257" r:id="rId5"/>
    <p:sldId id="277" r:id="rId6"/>
    <p:sldId id="287" r:id="rId7"/>
    <p:sldId id="261" r:id="rId8"/>
    <p:sldId id="279" r:id="rId9"/>
    <p:sldId id="288" r:id="rId10"/>
    <p:sldId id="290" r:id="rId11"/>
    <p:sldId id="285" r:id="rId12"/>
    <p:sldId id="298" r:id="rId13"/>
    <p:sldId id="301" r:id="rId14"/>
    <p:sldId id="291" r:id="rId15"/>
    <p:sldId id="292" r:id="rId16"/>
    <p:sldId id="293" r:id="rId17"/>
    <p:sldId id="295" r:id="rId18"/>
    <p:sldId id="294" r:id="rId19"/>
    <p:sldId id="296" r:id="rId20"/>
    <p:sldId id="299" r:id="rId21"/>
    <p:sldId id="297" r:id="rId22"/>
    <p:sldId id="289" r:id="rId23"/>
    <p:sldId id="281" r:id="rId24"/>
    <p:sldId id="263" r:id="rId25"/>
    <p:sldId id="264" r:id="rId26"/>
    <p:sldId id="266" r:id="rId27"/>
    <p:sldId id="317" r:id="rId28"/>
    <p:sldId id="318" r:id="rId29"/>
    <p:sldId id="319" r:id="rId30"/>
    <p:sldId id="306" r:id="rId31"/>
    <p:sldId id="307" r:id="rId32"/>
    <p:sldId id="308" r:id="rId33"/>
    <p:sldId id="309" r:id="rId34"/>
    <p:sldId id="310" r:id="rId35"/>
    <p:sldId id="311" r:id="rId36"/>
    <p:sldId id="312" r:id="rId37"/>
    <p:sldId id="313" r:id="rId38"/>
    <p:sldId id="314" r:id="rId39"/>
    <p:sldId id="315" r:id="rId40"/>
    <p:sldId id="316" r:id="rId41"/>
    <p:sldId id="324" r:id="rId42"/>
    <p:sldId id="325" r:id="rId43"/>
    <p:sldId id="321" r:id="rId44"/>
    <p:sldId id="322" r:id="rId45"/>
    <p:sldId id="323" r:id="rId46"/>
    <p:sldId id="326" r:id="rId47"/>
    <p:sldId id="327" r:id="rId48"/>
    <p:sldId id="328" r:id="rId4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6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Titelstijl van model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8D1895F-D2BE-4895-85B4-517E6DDEEDE5}" type="datetimeFigureOut">
              <a:rPr lang="nl-NL" smtClean="0"/>
              <a:t>06-12-18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4F014F-B17F-46D8-9B86-CF9AFE43A73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p3Uos2fzIJ0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radar.avrotros.nl/columns/item/weg-met-onzinverzekeringen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enzis.nl/keuzehulp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Jong en Oud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4 havo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5567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l-NL" dirty="0" smtClean="0"/>
              <a:t>Verzorgingsstaat </a:t>
            </a:r>
            <a:r>
              <a:rPr lang="nl-NL" dirty="0" smtClean="0">
                <a:sym typeface="Wingdings"/>
              </a:rPr>
              <a:t> kost heel veel geld</a:t>
            </a:r>
          </a:p>
          <a:p>
            <a:pPr>
              <a:buFont typeface="Arial"/>
              <a:buChar char="•"/>
            </a:pPr>
            <a:endParaRPr lang="nl-NL" dirty="0" smtClean="0">
              <a:sym typeface="Wingdings"/>
            </a:endParaRPr>
          </a:p>
          <a:p>
            <a:pPr>
              <a:buFont typeface="Arial"/>
              <a:buChar char="•"/>
            </a:pPr>
            <a:r>
              <a:rPr lang="nl-NL" dirty="0" smtClean="0">
                <a:sym typeface="Wingdings"/>
              </a:rPr>
              <a:t>Taken:</a:t>
            </a:r>
          </a:p>
          <a:p>
            <a:pPr lvl="1">
              <a:buFont typeface="Arial"/>
              <a:buChar char="•"/>
            </a:pPr>
            <a:r>
              <a:rPr lang="nl-NL" dirty="0" smtClean="0">
                <a:sym typeface="Wingdings"/>
              </a:rPr>
              <a:t>Zorgen voor een rechtvaardige inkomensverdeling</a:t>
            </a:r>
          </a:p>
          <a:p>
            <a:pPr lvl="1">
              <a:buFont typeface="Arial"/>
              <a:buChar char="•"/>
            </a:pPr>
            <a:r>
              <a:rPr lang="nl-NL" dirty="0" smtClean="0">
                <a:sym typeface="Wingdings"/>
              </a:rPr>
              <a:t>Solidariteitsbeginsel</a:t>
            </a:r>
          </a:p>
          <a:p>
            <a:pPr lvl="1">
              <a:buFont typeface="Arial"/>
              <a:buChar char="•"/>
            </a:pPr>
            <a:r>
              <a:rPr lang="nl-NL" dirty="0" smtClean="0">
                <a:sym typeface="Wingdings"/>
              </a:rPr>
              <a:t>Draagkrachtbeginsel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8332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Productiefactoren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endParaRPr lang="nl-NL" dirty="0" smtClean="0"/>
          </a:p>
          <a:p>
            <a:pPr marL="68580" indent="0">
              <a:buNone/>
            </a:pPr>
            <a:r>
              <a:rPr lang="nl-NL" b="1" dirty="0" smtClean="0"/>
              <a:t>K</a:t>
            </a:r>
            <a:r>
              <a:rPr lang="nl-NL" dirty="0" smtClean="0"/>
              <a:t>apitaal			Huur/rente/interest</a:t>
            </a:r>
          </a:p>
          <a:p>
            <a:pPr marL="68580" indent="0">
              <a:buNone/>
            </a:pPr>
            <a:r>
              <a:rPr lang="nl-NL" b="1" dirty="0" smtClean="0"/>
              <a:t>A</a:t>
            </a:r>
            <a:r>
              <a:rPr lang="nl-NL" dirty="0" smtClean="0"/>
              <a:t>rbeid			Loon/salaris</a:t>
            </a:r>
          </a:p>
          <a:p>
            <a:pPr marL="68580" indent="0">
              <a:buNone/>
            </a:pPr>
            <a:r>
              <a:rPr lang="nl-NL" b="1" dirty="0" smtClean="0"/>
              <a:t>N</a:t>
            </a:r>
            <a:r>
              <a:rPr lang="nl-NL" dirty="0" smtClean="0"/>
              <a:t>atuur			Pacht</a:t>
            </a:r>
          </a:p>
          <a:p>
            <a:pPr marL="68580" indent="0">
              <a:buNone/>
            </a:pPr>
            <a:r>
              <a:rPr lang="nl-NL" b="1" dirty="0" smtClean="0"/>
              <a:t>O</a:t>
            </a:r>
            <a:r>
              <a:rPr lang="nl-NL" dirty="0" smtClean="0"/>
              <a:t>ndernemerschap		Winst</a:t>
            </a:r>
          </a:p>
          <a:p>
            <a:pPr marL="68580" indent="0">
              <a:buNone/>
            </a:pPr>
            <a:r>
              <a:rPr lang="nl-NL" dirty="0"/>
              <a:t>	</a:t>
            </a:r>
            <a:r>
              <a:rPr lang="nl-NL" dirty="0" smtClean="0"/>
              <a:t>			   </a:t>
            </a:r>
            <a:r>
              <a:rPr lang="nl-NL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nl-NL" dirty="0" smtClean="0"/>
          </a:p>
          <a:p>
            <a:pPr marL="68580" indent="0">
              <a:buNone/>
            </a:pPr>
            <a:r>
              <a:rPr lang="nl-NL" i="1" dirty="0" smtClean="0"/>
              <a:t>				Primaire inkomens</a:t>
            </a:r>
          </a:p>
          <a:p>
            <a:pPr marL="68580" indent="0">
              <a:buNone/>
            </a:pPr>
            <a:r>
              <a:rPr lang="nl-NL" i="1" dirty="0"/>
              <a:t>	</a:t>
            </a:r>
            <a:r>
              <a:rPr lang="nl-NL" i="1" dirty="0" smtClean="0"/>
              <a:t>				</a:t>
            </a:r>
            <a:r>
              <a:rPr lang="nl-NL" b="1" i="1" dirty="0" smtClean="0"/>
              <a:t>of</a:t>
            </a:r>
          </a:p>
          <a:p>
            <a:pPr marL="68580" indent="0">
              <a:buNone/>
            </a:pPr>
            <a:r>
              <a:rPr lang="nl-NL" b="1" i="1" dirty="0"/>
              <a:t>	</a:t>
            </a:r>
            <a:r>
              <a:rPr lang="nl-NL" b="1" i="1" dirty="0" smtClean="0"/>
              <a:t>			Nationaal inkomen</a:t>
            </a:r>
          </a:p>
          <a:p>
            <a:pPr marL="68580" indent="0">
              <a:buNone/>
            </a:pPr>
            <a:endParaRPr lang="nl-NL" i="1" dirty="0"/>
          </a:p>
          <a:p>
            <a:pPr marL="68580" indent="0">
              <a:buNone/>
            </a:pPr>
            <a:r>
              <a:rPr lang="nl-NL" i="1" dirty="0" smtClean="0"/>
              <a:t>De beloningen voor de productiefactoren worden de primaire inkomens genoemd.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53301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Lorenzcurve</a:t>
            </a:r>
            <a:endParaRPr lang="nl-NL" dirty="0"/>
          </a:p>
        </p:txBody>
      </p:sp>
      <p:pic>
        <p:nvPicPr>
          <p:cNvPr id="6" name="Tijdelijke aanduiding voor inhoud 5" descr="Schermafbeelding 2018-10-25 om 09.34.4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63" b="148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98396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Door een progressief belastingstelsel worden de inkomensverschillen kleiner </a:t>
            </a:r>
            <a:r>
              <a:rPr lang="nl-NL" b="1" dirty="0" smtClean="0"/>
              <a:t>(nivellering)</a:t>
            </a:r>
          </a:p>
          <a:p>
            <a:r>
              <a:rPr lang="nl-NL" dirty="0" smtClean="0"/>
              <a:t>Als je kijkt naar de vorige dia dan zie je 3 lijnen</a:t>
            </a:r>
          </a:p>
          <a:p>
            <a:r>
              <a:rPr lang="nl-NL" dirty="0" smtClean="0"/>
              <a:t>Groene lijn; iedereen verdient evenveel. Inkomens zijn gelijk verdeeld.</a:t>
            </a:r>
          </a:p>
          <a:p>
            <a:r>
              <a:rPr lang="nl-NL" dirty="0" smtClean="0"/>
              <a:t>Bij de blauwe lijn zijn de inkomens gelijker verdeeld dan bij de rode lijn.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4458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Belasting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 de primaire inkomens betaal je in Nederland belasting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6739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Uitleg Nederlandse belastingsysteem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Filmpje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8984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nl-NL" dirty="0" smtClean="0"/>
              <a:t>3 boxen, 3 berekeningen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323652"/>
            <a:ext cx="7488832" cy="3508977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NL" b="1" dirty="0" smtClean="0"/>
              <a:t>Uitkomst box 1		</a:t>
            </a:r>
            <a:r>
              <a:rPr lang="nl-NL" sz="1400" b="1" dirty="0" smtClean="0"/>
              <a:t>loon + woning waar je in woont</a:t>
            </a:r>
          </a:p>
          <a:p>
            <a:pPr>
              <a:buFont typeface="Arial"/>
              <a:buChar char="•"/>
            </a:pPr>
            <a:r>
              <a:rPr lang="nl-NL" dirty="0" smtClean="0"/>
              <a:t>Uitkomst box 2		</a:t>
            </a:r>
            <a:r>
              <a:rPr lang="nl-NL" sz="1200" dirty="0" smtClean="0"/>
              <a:t>grootaandeelhouders van BV of NV</a:t>
            </a:r>
          </a:p>
          <a:p>
            <a:pPr>
              <a:buFont typeface="Arial"/>
              <a:buChar char="•"/>
            </a:pPr>
            <a:r>
              <a:rPr lang="nl-NL" dirty="0" smtClean="0"/>
              <a:t>Uitkomst box 3		</a:t>
            </a:r>
            <a:r>
              <a:rPr lang="nl-NL" sz="900" dirty="0" smtClean="0"/>
              <a:t>Spaargeld + aandelen + woningen die je verhuurt</a:t>
            </a:r>
          </a:p>
          <a:p>
            <a:pPr marL="68580" indent="0">
              <a:buNone/>
            </a:pPr>
            <a:r>
              <a:rPr lang="nl-NL" dirty="0" smtClean="0"/>
              <a:t>    ______________ +</a:t>
            </a:r>
          </a:p>
          <a:p>
            <a:pPr>
              <a:buFont typeface="Arial"/>
              <a:buChar char="•"/>
            </a:pPr>
            <a:r>
              <a:rPr lang="nl-NL" sz="1800" dirty="0" smtClean="0"/>
              <a:t>Belasting die je moet betalen</a:t>
            </a:r>
          </a:p>
          <a:p>
            <a:pPr>
              <a:buFont typeface="Arial"/>
              <a:buChar char="•"/>
            </a:pPr>
            <a:r>
              <a:rPr lang="nl-NL" dirty="0" smtClean="0"/>
              <a:t>Heffingskortingen</a:t>
            </a:r>
          </a:p>
          <a:p>
            <a:pPr>
              <a:buFont typeface="Arial"/>
              <a:buChar char="•"/>
            </a:pPr>
            <a:r>
              <a:rPr lang="nl-NL" dirty="0" smtClean="0"/>
              <a:t>_________________ -</a:t>
            </a:r>
          </a:p>
          <a:p>
            <a:pPr>
              <a:buFont typeface="Arial"/>
              <a:buChar char="•"/>
            </a:pPr>
            <a:r>
              <a:rPr lang="nl-NL" dirty="0" smtClean="0"/>
              <a:t>Belasting die je moet betalen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5509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moet ik kennen?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De berekening van Box 2 en 3 hoeven jullie nog niet te kennen.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807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Berekening box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Stap 1: bereken je belastbaar inkomen</a:t>
            </a:r>
          </a:p>
          <a:p>
            <a:pPr marL="68580" indent="0">
              <a:buNone/>
            </a:pPr>
            <a:r>
              <a:rPr lang="nl-NL" dirty="0" smtClean="0"/>
              <a:t>Stap 2: bereken d.m.v. de schijven hoeveel belasting je in box 1 moet betalen</a:t>
            </a:r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5320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Stap 1: belastbaar inkomen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Bijtelposten</a:t>
            </a:r>
          </a:p>
          <a:p>
            <a:pPr lvl="1"/>
            <a:r>
              <a:rPr lang="nl-NL" dirty="0" smtClean="0"/>
              <a:t>Loon/salaris</a:t>
            </a:r>
          </a:p>
          <a:p>
            <a:pPr lvl="1"/>
            <a:r>
              <a:rPr lang="nl-NL" dirty="0" smtClean="0"/>
              <a:t>Eigenwoningforfait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Aftrekposten</a:t>
            </a:r>
          </a:p>
          <a:p>
            <a:pPr lvl="1"/>
            <a:r>
              <a:rPr lang="nl-NL" dirty="0" err="1" smtClean="0"/>
              <a:t>hypotheekRENTE</a:t>
            </a:r>
            <a:endParaRPr lang="nl-NL" dirty="0" smtClean="0"/>
          </a:p>
          <a:p>
            <a:pPr lvl="1"/>
            <a:r>
              <a:rPr lang="nl-NL" dirty="0" smtClean="0"/>
              <a:t>Studiekosten</a:t>
            </a:r>
          </a:p>
          <a:p>
            <a:pPr lvl="1"/>
            <a:r>
              <a:rPr lang="nl-NL" dirty="0" smtClean="0"/>
              <a:t>Betaalde alimentatie</a:t>
            </a:r>
          </a:p>
          <a:p>
            <a:pPr lvl="1"/>
            <a:r>
              <a:rPr lang="nl-NL" dirty="0" smtClean="0"/>
              <a:t> zorgkosten</a:t>
            </a:r>
          </a:p>
          <a:p>
            <a:pPr lvl="1"/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24381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2420888"/>
            <a:ext cx="7024744" cy="1143000"/>
          </a:xfrm>
        </p:spPr>
        <p:txBody>
          <a:bodyPr/>
          <a:lstStyle/>
          <a:p>
            <a:pPr algn="ctr"/>
            <a:r>
              <a:rPr lang="nl-NL" dirty="0" smtClean="0"/>
              <a:t>Hoofdstuk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3566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 2: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Toepassen van de schijven</a:t>
            </a:r>
          </a:p>
          <a:p>
            <a:endParaRPr lang="nl-NL" dirty="0"/>
          </a:p>
          <a:p>
            <a:pPr marL="68580" indent="0">
              <a:buNone/>
            </a:pPr>
            <a:r>
              <a:rPr lang="nl-NL" dirty="0" smtClean="0">
                <a:sym typeface="Wingdings"/>
              </a:rPr>
              <a:t> Uitkomst van de schijven is de belasting die je moet betalen in box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00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Loonheffing / inkomensheffing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i="1" dirty="0" smtClean="0"/>
              <a:t>Bedrag dat iedere maand al wordt ingehouden op je salaris.</a:t>
            </a:r>
          </a:p>
          <a:p>
            <a:r>
              <a:rPr lang="nl-NL" i="1" dirty="0" smtClean="0"/>
              <a:t>Brutoloon </a:t>
            </a:r>
            <a:r>
              <a:rPr lang="mr-IN" i="1" dirty="0" smtClean="0"/>
              <a:t>–</a:t>
            </a:r>
            <a:r>
              <a:rPr lang="nl-NL" i="1" dirty="0" smtClean="0"/>
              <a:t> loonheffing = nettoloon</a:t>
            </a:r>
          </a:p>
          <a:p>
            <a:endParaRPr lang="nl-NL" dirty="0"/>
          </a:p>
          <a:p>
            <a:r>
              <a:rPr lang="nl-NL" b="1" dirty="0" smtClean="0"/>
              <a:t>Loonheffing = (loonbelasting + premies volksverzekeringen)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742391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Herverdeling van de primaire inkomens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l-NL" dirty="0" smtClean="0"/>
              <a:t>Belastingstelsel (progressieve tarieven)</a:t>
            </a:r>
          </a:p>
          <a:p>
            <a:pPr>
              <a:buFont typeface="Arial"/>
              <a:buChar char="•"/>
            </a:pPr>
            <a:r>
              <a:rPr lang="nl-NL" dirty="0" smtClean="0"/>
              <a:t>Toeslagen (zorgtoeslag, huurtoeslag)</a:t>
            </a:r>
          </a:p>
          <a:p>
            <a:pPr>
              <a:buFont typeface="Arial"/>
              <a:buChar char="•"/>
            </a:pPr>
            <a:r>
              <a:rPr lang="nl-NL" dirty="0" smtClean="0"/>
              <a:t>Uitkeringen zoals de WWB (bijstand)</a:t>
            </a:r>
            <a:endParaRPr lang="nl-NL" dirty="0"/>
          </a:p>
          <a:p>
            <a:pPr>
              <a:buFont typeface="Arial"/>
              <a:buChar char="•"/>
            </a:pPr>
            <a:endParaRPr lang="nl-NL" dirty="0" smtClean="0"/>
          </a:p>
          <a:p>
            <a:pPr marL="68580" indent="0">
              <a:buNone/>
            </a:pPr>
            <a:r>
              <a:rPr lang="nl-NL" dirty="0" smtClean="0"/>
              <a:t>Door de herverdeling van de inkomens worden de rijken iets minder rijk en de armen iets minder arm </a:t>
            </a:r>
            <a:r>
              <a:rPr lang="nl-NL" dirty="0" smtClean="0">
                <a:sym typeface="Wingdings"/>
              </a:rPr>
              <a:t> nivellering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0430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Schermafbeelding 2018-10-24 om 19.36.16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9" b="2479"/>
          <a:stretch>
            <a:fillRect/>
          </a:stretch>
        </p:blipFill>
        <p:spPr>
          <a:xfrm>
            <a:off x="107504" y="1052736"/>
            <a:ext cx="8814759" cy="4563869"/>
          </a:xfrm>
        </p:spPr>
      </p:pic>
    </p:spTree>
    <p:extLst>
      <p:ext uri="{BB962C8B-B14F-4D97-AF65-F5344CB8AC3E}">
        <p14:creationId xmlns:p14="http://schemas.microsoft.com/office/powerpoint/2010/main" val="184234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Marginaal belastingtarief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43608" y="2780928"/>
            <a:ext cx="6777317" cy="3508977"/>
          </a:xfrm>
        </p:spPr>
        <p:txBody>
          <a:bodyPr>
            <a:normAutofit/>
          </a:bodyPr>
          <a:lstStyle/>
          <a:p>
            <a:r>
              <a:rPr lang="nl-NL" dirty="0" smtClean="0"/>
              <a:t>Marginale belastingtarief = % belasting van de hoogste schijf waar je inkomen in valt.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73256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nl-NL" dirty="0" smtClean="0"/>
              <a:t>Progressief (hoger inkomen betekent hoger percentage belasting)</a:t>
            </a:r>
          </a:p>
          <a:p>
            <a:pPr lvl="1"/>
            <a:r>
              <a:rPr lang="nl-NL" dirty="0" smtClean="0"/>
              <a:t>Proportioneel (alle inkomens betalen hetzelfde percentage belasting)</a:t>
            </a:r>
          </a:p>
          <a:p>
            <a:pPr lvl="1"/>
            <a:r>
              <a:rPr lang="nl-NL" dirty="0" smtClean="0"/>
              <a:t>Degressief (hoger inkomen betekent lager percentage belasting)</a:t>
            </a:r>
          </a:p>
          <a:p>
            <a:pPr lvl="1"/>
            <a:endParaRPr lang="nl-NL" dirty="0"/>
          </a:p>
          <a:p>
            <a:r>
              <a:rPr lang="nl-NL" dirty="0" smtClean="0"/>
              <a:t>In Nederland hebben we een progressief belastingstelsel </a:t>
            </a:r>
            <a:r>
              <a:rPr lang="nl-NL" dirty="0" smtClean="0">
                <a:sym typeface="Wingdings"/>
              </a:rPr>
              <a:t> hoe hoger je inkomen wordt hoe meer belasting je IN VERHOUDING moet betalen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68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Nivellering= de inkomensverschillen tussen arm en rijk worden kleiner </a:t>
            </a:r>
          </a:p>
          <a:p>
            <a:endParaRPr lang="nl-NL" dirty="0" smtClean="0"/>
          </a:p>
          <a:p>
            <a:r>
              <a:rPr lang="nl-NL" dirty="0" smtClean="0"/>
              <a:t>Denivellering= de inkomensverschillen tussen arm en rijk worden groter</a:t>
            </a:r>
          </a:p>
          <a:p>
            <a:endParaRPr lang="nl-NL" dirty="0"/>
          </a:p>
          <a:p>
            <a:r>
              <a:rPr lang="nl-NL" dirty="0" smtClean="0">
                <a:sym typeface="Wingdings"/>
              </a:rPr>
              <a:t> </a:t>
            </a:r>
            <a:r>
              <a:rPr lang="nl-NL" dirty="0" err="1" smtClean="0">
                <a:sym typeface="Wingdings"/>
              </a:rPr>
              <a:t>lorenzcurve</a:t>
            </a:r>
            <a:r>
              <a:rPr lang="nl-NL" dirty="0" smtClean="0">
                <a:sym typeface="Wingdings"/>
              </a:rPr>
              <a:t>  hoe dikker de ‘buik’ hoe slechter te inkomens verdeeld zijn.</a:t>
            </a:r>
          </a:p>
          <a:p>
            <a:pPr marL="68580" indent="0">
              <a:buNone/>
            </a:pPr>
            <a:r>
              <a:rPr lang="nl-NL" dirty="0" smtClean="0">
                <a:sym typeface="Wingdings"/>
              </a:rPr>
              <a:t>Als de buik dikker wordt is er sprake van </a:t>
            </a:r>
            <a:r>
              <a:rPr lang="nl-NL" b="1" dirty="0" smtClean="0">
                <a:sym typeface="Wingdings"/>
              </a:rPr>
              <a:t>denivellering.</a:t>
            </a:r>
            <a:endParaRPr lang="nl-NL" b="1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9128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Toegevoegde waarde is wat jij als producent toevoegt aan het product</a:t>
            </a:r>
          </a:p>
          <a:p>
            <a:r>
              <a:rPr lang="nl-NL" dirty="0" smtClean="0"/>
              <a:t>2 manieren om toegevoegde waarde te berekenen:</a:t>
            </a:r>
          </a:p>
          <a:p>
            <a:pPr marL="457200" lvl="1" indent="0">
              <a:buNone/>
            </a:pPr>
            <a:r>
              <a:rPr lang="nl-NL" dirty="0" smtClean="0"/>
              <a:t>1)Omzet min inkoopwaarde (ook min energiekosten)</a:t>
            </a:r>
          </a:p>
          <a:p>
            <a:pPr marL="457200" lvl="1" indent="0">
              <a:buNone/>
            </a:pPr>
            <a:r>
              <a:rPr lang="nl-NL" dirty="0" smtClean="0"/>
              <a:t>2)</a:t>
            </a:r>
            <a:r>
              <a:rPr lang="nl-NL" dirty="0" err="1" smtClean="0"/>
              <a:t>Rente+huur+loon+pacht+winst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562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Productiefactoren en beloningen:</a:t>
            </a:r>
          </a:p>
          <a:p>
            <a:pPr lvl="1"/>
            <a:r>
              <a:rPr lang="nl-NL" dirty="0" smtClean="0"/>
              <a:t>Arbeid				loon</a:t>
            </a:r>
          </a:p>
          <a:p>
            <a:pPr lvl="1"/>
            <a:r>
              <a:rPr lang="nl-NL" dirty="0" smtClean="0"/>
              <a:t>Kapitaal			</a:t>
            </a:r>
            <a:r>
              <a:rPr lang="nl-NL" dirty="0" err="1" smtClean="0"/>
              <a:t>rente,huur</a:t>
            </a:r>
            <a:endParaRPr lang="nl-NL" dirty="0" smtClean="0"/>
          </a:p>
          <a:p>
            <a:pPr lvl="1"/>
            <a:r>
              <a:rPr lang="nl-NL" dirty="0" smtClean="0"/>
              <a:t>Natuur				pacht</a:t>
            </a:r>
          </a:p>
          <a:p>
            <a:pPr lvl="1"/>
            <a:r>
              <a:rPr lang="nl-NL" dirty="0" smtClean="0"/>
              <a:t>Ondernemerschap 		winst</a:t>
            </a:r>
            <a:endParaRPr lang="nl-NL" dirty="0"/>
          </a:p>
          <a:p>
            <a:r>
              <a:rPr lang="nl-NL" dirty="0" smtClean="0"/>
              <a:t>Balans= een momentopname van bezittingen en schulden (voorraadgrootheid)</a:t>
            </a:r>
          </a:p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436153"/>
              </p:ext>
            </p:extLst>
          </p:nvPr>
        </p:nvGraphicFramePr>
        <p:xfrm>
          <a:off x="1547664" y="5373216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Activa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Passiva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Productiemiddelen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Hoe heb je het gefinancierd?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5117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Resultatenrekening= winst of verlies over een bepaalde periode, vergelijking tussen kosten en opbrengsten (stroom van geld)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Debiteuren: krijg je nog geld van</a:t>
            </a:r>
          </a:p>
          <a:p>
            <a:r>
              <a:rPr lang="nl-NL" dirty="0" smtClean="0"/>
              <a:t>Crediteuren: moet je nog geld aan betalen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805182"/>
              </p:ext>
            </p:extLst>
          </p:nvPr>
        </p:nvGraphicFramePr>
        <p:xfrm>
          <a:off x="1259632" y="350100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kosten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opbrengsten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71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Filmpje: split or </a:t>
            </a:r>
            <a:r>
              <a:rPr lang="nl-NL" dirty="0" err="1" smtClean="0"/>
              <a:t>steal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</a:t>
            </a:r>
            <a:r>
              <a:rPr lang="nl-NL" dirty="0" smtClean="0">
                <a:hlinkClick r:id="rId2"/>
              </a:rPr>
              <a:t>p3Uos2fzIJ0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70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420888"/>
            <a:ext cx="7024744" cy="1143000"/>
          </a:xfrm>
        </p:spPr>
        <p:txBody>
          <a:bodyPr/>
          <a:lstStyle/>
          <a:p>
            <a:pPr algn="ctr"/>
            <a:r>
              <a:rPr lang="nl-NL" dirty="0" smtClean="0"/>
              <a:t>Hoofdstuk </a:t>
            </a:r>
            <a:r>
              <a:rPr lang="nl-NL" dirty="0" smtClean="0"/>
              <a:t>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386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Particuliere verzekeringen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nl-NL" dirty="0" smtClean="0"/>
              <a:t>Opstalverzekering</a:t>
            </a:r>
          </a:p>
          <a:p>
            <a:pPr>
              <a:buFontTx/>
              <a:buChar char="-"/>
            </a:pPr>
            <a:r>
              <a:rPr lang="nl-NL" dirty="0" smtClean="0"/>
              <a:t>Inboedel verzekering</a:t>
            </a:r>
          </a:p>
          <a:p>
            <a:pPr>
              <a:buFontTx/>
              <a:buChar char="-"/>
            </a:pPr>
            <a:r>
              <a:rPr lang="nl-NL" dirty="0" smtClean="0"/>
              <a:t>WA-verzekering (verplicht als je een auto hebt)</a:t>
            </a:r>
          </a:p>
          <a:p>
            <a:pPr>
              <a:buFontTx/>
              <a:buChar char="-"/>
            </a:pPr>
            <a:r>
              <a:rPr lang="nl-NL" dirty="0" smtClean="0"/>
              <a:t>AVP- verzekering</a:t>
            </a:r>
          </a:p>
          <a:p>
            <a:pPr>
              <a:buFontTx/>
              <a:buChar char="-"/>
            </a:pPr>
            <a:r>
              <a:rPr lang="nl-NL" dirty="0" smtClean="0"/>
              <a:t>Reisverzekering</a:t>
            </a:r>
          </a:p>
          <a:p>
            <a:pPr>
              <a:buFontTx/>
              <a:buChar char="-"/>
            </a:pPr>
            <a:r>
              <a:rPr lang="nl-NL" dirty="0" smtClean="0"/>
              <a:t>Annuleringsverzekering</a:t>
            </a:r>
          </a:p>
          <a:p>
            <a:pPr>
              <a:buFontTx/>
              <a:buChar char="-"/>
            </a:pPr>
            <a:r>
              <a:rPr lang="nl-NL" dirty="0" smtClean="0"/>
              <a:t>Rechtsbijstandsverzekering</a:t>
            </a:r>
          </a:p>
          <a:p>
            <a:pPr>
              <a:buFontTx/>
              <a:buChar char="-"/>
            </a:pPr>
            <a:r>
              <a:rPr lang="nl-NL" dirty="0" smtClean="0"/>
              <a:t>(totale kosten 43,50 per maand)</a:t>
            </a:r>
          </a:p>
          <a:p>
            <a:pPr>
              <a:buFontTx/>
              <a:buChar char="-"/>
            </a:pPr>
            <a:endParaRPr lang="nl-NL" dirty="0" smtClean="0"/>
          </a:p>
          <a:p>
            <a:pPr lvl="3">
              <a:buFontTx/>
              <a:buChar char="-"/>
            </a:pPr>
            <a:r>
              <a:rPr lang="nl-NL" sz="3200" dirty="0" smtClean="0">
                <a:sym typeface="Wingdings"/>
              </a:rPr>
              <a:t> </a:t>
            </a:r>
            <a:r>
              <a:rPr lang="nl-NL" sz="3200" dirty="0" smtClean="0">
                <a:sym typeface="Wingdings"/>
              </a:rPr>
              <a:t>risicoaversie </a:t>
            </a:r>
            <a:r>
              <a:rPr lang="nl-NL" sz="2300" dirty="0" smtClean="0">
                <a:sym typeface="Wingdings"/>
              </a:rPr>
              <a:t>( mensen nemen niet graag risico’s  </a:t>
            </a:r>
            <a:r>
              <a:rPr lang="nl-NL" sz="2300" dirty="0" smtClean="0">
                <a:sym typeface="Wingdings"/>
              </a:rPr>
              <a:t>hebben een aversie tegen risico’s en verzekeren zich dus graag)</a:t>
            </a:r>
            <a:endParaRPr lang="nl-NL" sz="2300" dirty="0"/>
          </a:p>
        </p:txBody>
      </p:sp>
    </p:spTree>
    <p:extLst>
      <p:ext uri="{BB962C8B-B14F-4D97-AF65-F5344CB8AC3E}">
        <p14:creationId xmlns:p14="http://schemas.microsoft.com/office/powerpoint/2010/main" val="31404509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980728"/>
            <a:ext cx="6921217" cy="4851901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nl-NL" dirty="0"/>
              <a:t>Opstalverzekering</a:t>
            </a:r>
          </a:p>
          <a:p>
            <a:pPr>
              <a:buFontTx/>
              <a:buChar char="-"/>
            </a:pPr>
            <a:r>
              <a:rPr lang="nl-NL" dirty="0"/>
              <a:t>Inboedel verzekering</a:t>
            </a:r>
          </a:p>
          <a:p>
            <a:pPr>
              <a:buFontTx/>
              <a:buChar char="-"/>
            </a:pPr>
            <a:r>
              <a:rPr lang="nl-NL" dirty="0"/>
              <a:t>WA-verzekering (verplicht als je een auto hebt)</a:t>
            </a:r>
          </a:p>
          <a:p>
            <a:pPr>
              <a:buFontTx/>
              <a:buChar char="-"/>
            </a:pPr>
            <a:r>
              <a:rPr lang="nl-NL" dirty="0"/>
              <a:t>AVP- verzekering</a:t>
            </a:r>
          </a:p>
          <a:p>
            <a:pPr>
              <a:buFontTx/>
              <a:buChar char="-"/>
            </a:pPr>
            <a:r>
              <a:rPr lang="nl-NL" dirty="0"/>
              <a:t>Reisverzekering</a:t>
            </a:r>
          </a:p>
          <a:p>
            <a:pPr>
              <a:buFontTx/>
              <a:buChar char="-"/>
            </a:pPr>
            <a:r>
              <a:rPr lang="nl-NL" dirty="0"/>
              <a:t>Annuleringsverzekering</a:t>
            </a:r>
          </a:p>
          <a:p>
            <a:pPr>
              <a:buFontTx/>
              <a:buChar char="-"/>
            </a:pPr>
            <a:r>
              <a:rPr lang="nl-NL" dirty="0" smtClean="0"/>
              <a:t>Rechtsbijstandsverzekering</a:t>
            </a:r>
          </a:p>
          <a:p>
            <a:pPr>
              <a:buFontTx/>
              <a:buChar char="-"/>
            </a:pPr>
            <a:r>
              <a:rPr lang="nl-NL" dirty="0" smtClean="0"/>
              <a:t>Glasverzekering</a:t>
            </a:r>
          </a:p>
          <a:p>
            <a:pPr>
              <a:buFontTx/>
              <a:buChar char="-"/>
            </a:pPr>
            <a:r>
              <a:rPr lang="nl-NL" dirty="0" smtClean="0"/>
              <a:t>Uitvaartverzekering</a:t>
            </a:r>
          </a:p>
          <a:p>
            <a:pPr>
              <a:buFontTx/>
              <a:buChar char="-"/>
            </a:pPr>
            <a:r>
              <a:rPr lang="nl-NL" dirty="0" smtClean="0"/>
              <a:t>Ongevallen verzekering</a:t>
            </a:r>
          </a:p>
          <a:p>
            <a:pPr>
              <a:buFontTx/>
              <a:buChar char="-"/>
            </a:pPr>
            <a:r>
              <a:rPr lang="nl-NL" dirty="0" smtClean="0"/>
              <a:t>Verzekering voor je telefoon</a:t>
            </a:r>
          </a:p>
          <a:p>
            <a:pPr>
              <a:buFontTx/>
              <a:buChar char="-"/>
            </a:pPr>
            <a:r>
              <a:rPr lang="nl-NL" dirty="0" smtClean="0"/>
              <a:t>Regenverzekering</a:t>
            </a:r>
          </a:p>
          <a:p>
            <a:pPr>
              <a:buFontTx/>
              <a:buChar char="-"/>
            </a:pPr>
            <a:r>
              <a:rPr lang="nl-NL" dirty="0" smtClean="0"/>
              <a:t>De </a:t>
            </a:r>
            <a:r>
              <a:rPr lang="nl-NL" dirty="0" err="1" smtClean="0"/>
              <a:t>pechhulp</a:t>
            </a:r>
            <a:r>
              <a:rPr lang="nl-NL" dirty="0" smtClean="0"/>
              <a:t>(thuis) verzekering</a:t>
            </a:r>
          </a:p>
          <a:p>
            <a:pPr>
              <a:buFontTx/>
              <a:buChar char="-"/>
            </a:pPr>
            <a:r>
              <a:rPr lang="nl-NL" dirty="0" smtClean="0"/>
              <a:t>Tuinverzekering</a:t>
            </a:r>
          </a:p>
          <a:p>
            <a:pPr>
              <a:buFontTx/>
              <a:buChar char="-"/>
            </a:pPr>
            <a:r>
              <a:rPr lang="nl-NL" dirty="0" smtClean="0"/>
              <a:t>Huisdieren verzekering</a:t>
            </a:r>
          </a:p>
          <a:p>
            <a:pPr>
              <a:buFontTx/>
              <a:buChar char="-"/>
            </a:pPr>
            <a:r>
              <a:rPr lang="nl-NL" dirty="0" smtClean="0"/>
              <a:t>Fietsverzekering</a:t>
            </a:r>
          </a:p>
          <a:p>
            <a:pPr>
              <a:buFontTx/>
              <a:buChar char="-"/>
            </a:pPr>
            <a:r>
              <a:rPr lang="nl-NL" dirty="0" smtClean="0"/>
              <a:t>Scooter verzekering</a:t>
            </a:r>
          </a:p>
          <a:p>
            <a:pPr>
              <a:buFontTx/>
              <a:buChar char="-"/>
            </a:pPr>
            <a:r>
              <a:rPr lang="nl-NL" dirty="0" smtClean="0"/>
              <a:t>Pechhulpverzekering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>
                <a:hlinkClick r:id="rId2"/>
              </a:rPr>
              <a:t>https://radar.avrotros.nl/columns/item/weg-met-onzinverzekeringen</a:t>
            </a:r>
            <a:r>
              <a:rPr lang="nl-NL" dirty="0" smtClean="0">
                <a:hlinkClick r:id="rId2"/>
              </a:rPr>
              <a:t>/</a:t>
            </a:r>
            <a:r>
              <a:rPr lang="nl-NL" dirty="0" smtClean="0"/>
              <a:t>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6919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Zorgverzekering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Verplicht voor alle Nederlanders</a:t>
            </a:r>
          </a:p>
          <a:p>
            <a:pPr>
              <a:buFontTx/>
              <a:buChar char="-"/>
            </a:pPr>
            <a:r>
              <a:rPr lang="nl-NL" dirty="0" smtClean="0"/>
              <a:t>Kinderen tot 18 zijn gratis</a:t>
            </a:r>
          </a:p>
          <a:p>
            <a:pPr>
              <a:buFontTx/>
              <a:buChar char="-"/>
            </a:pPr>
            <a:endParaRPr lang="nl-NL" dirty="0"/>
          </a:p>
          <a:p>
            <a:pPr marL="68580" indent="0">
              <a:buNone/>
            </a:pPr>
            <a:r>
              <a:rPr lang="nl-NL" dirty="0" smtClean="0"/>
              <a:t>Milou:</a:t>
            </a:r>
            <a:endParaRPr lang="nl-NL" dirty="0"/>
          </a:p>
          <a:p>
            <a:pPr lvl="1">
              <a:buFont typeface="Arial"/>
              <a:buChar char="•"/>
            </a:pPr>
            <a:r>
              <a:rPr lang="nl-NL" dirty="0" smtClean="0"/>
              <a:t>Zilveren Kruis: 91 euro per maand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Eigen risico: 885 euro per jaar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19813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Eigen risico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nl-NL" dirty="0" smtClean="0"/>
              <a:t>Het eerste gedeelte van de schade betaal je zelf </a:t>
            </a:r>
            <a:r>
              <a:rPr lang="nl-NL" dirty="0" smtClean="0">
                <a:sym typeface="Wingdings"/>
              </a:rPr>
              <a:t></a:t>
            </a:r>
          </a:p>
          <a:p>
            <a:pPr marL="68580" indent="0">
              <a:buNone/>
            </a:pPr>
            <a:endParaRPr lang="nl-NL" dirty="0" smtClean="0">
              <a:sym typeface="Wingdings"/>
            </a:endParaRPr>
          </a:p>
          <a:p>
            <a:pPr lvl="2">
              <a:buFont typeface="Arial"/>
              <a:buChar char="•"/>
            </a:pPr>
            <a:r>
              <a:rPr lang="nl-NL" sz="2400" dirty="0" smtClean="0">
                <a:sym typeface="Wingdings"/>
              </a:rPr>
              <a:t>Voorkomt moreel </a:t>
            </a:r>
            <a:r>
              <a:rPr lang="nl-NL" sz="2400" dirty="0" smtClean="0">
                <a:sym typeface="Wingdings"/>
              </a:rPr>
              <a:t>wangedrag  Het eerste deel van de schade betaal je zelf dus je wilt schade voorkomen</a:t>
            </a:r>
            <a:endParaRPr lang="nl-NL" sz="2400" dirty="0" smtClean="0">
              <a:sym typeface="Wingdings"/>
            </a:endParaRPr>
          </a:p>
          <a:p>
            <a:pPr lvl="2">
              <a:buFont typeface="Arial"/>
              <a:buChar char="•"/>
            </a:pPr>
            <a:r>
              <a:rPr lang="nl-NL" sz="2400" dirty="0" smtClean="0">
                <a:sym typeface="Wingdings"/>
              </a:rPr>
              <a:t>Je betaald een lagere premie</a:t>
            </a:r>
          </a:p>
          <a:p>
            <a:pPr lvl="2">
              <a:buFont typeface="Arial"/>
              <a:buChar char="•"/>
            </a:pPr>
            <a:endParaRPr lang="nl-NL" sz="2400" dirty="0">
              <a:sym typeface="Wingdings"/>
            </a:endParaRPr>
          </a:p>
          <a:p>
            <a:pPr lvl="2">
              <a:buFont typeface="Arial"/>
              <a:buChar char="•"/>
            </a:pPr>
            <a:r>
              <a:rPr lang="nl-NL" sz="2400" dirty="0">
                <a:hlinkClick r:id="rId2"/>
              </a:rPr>
              <a:t>https://www.menzis.nl/</a:t>
            </a:r>
            <a:r>
              <a:rPr lang="nl-NL" sz="2400" dirty="0" smtClean="0">
                <a:hlinkClick r:id="rId2"/>
              </a:rPr>
              <a:t>keuzehulp</a:t>
            </a:r>
            <a:r>
              <a:rPr lang="nl-NL" sz="2400" dirty="0" smtClean="0"/>
              <a:t>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60311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Moral</a:t>
            </a:r>
            <a:r>
              <a:rPr lang="nl-NL" dirty="0" smtClean="0"/>
              <a:t> Hazard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mensen treed er gedragsverandering op doordat bepaalde risico’s zijn afgedekt.</a:t>
            </a:r>
          </a:p>
          <a:p>
            <a:endParaRPr lang="nl-NL" dirty="0"/>
          </a:p>
          <a:p>
            <a:pPr marL="68580" indent="0">
              <a:buNone/>
            </a:pPr>
            <a:r>
              <a:rPr lang="nl-NL" dirty="0" smtClean="0">
                <a:sym typeface="Wingdings"/>
              </a:rPr>
              <a:t> Mensen zijn minder voorzichtig omdat ze weten dat de schade toch wordt vergoed.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87959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Averechtse selectie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 smtClean="0"/>
              <a:t>Mensen met weinig of laag risico gaan zich niet verzekeren en mensen met een hoog risico gaan zich wel verzekeren.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 smtClean="0">
                <a:sym typeface="Wingdings"/>
              </a:rPr>
              <a:t> Schade-uitkeringen stijgen  premie stijgt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81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Sociale zekerheid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5381476"/>
              </p:ext>
            </p:extLst>
          </p:nvPr>
        </p:nvGraphicFramePr>
        <p:xfrm>
          <a:off x="1042988" y="2324100"/>
          <a:ext cx="6769372" cy="2041004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3384686"/>
                <a:gridCol w="3384686"/>
              </a:tblGrid>
              <a:tr h="748710">
                <a:tc>
                  <a:txBody>
                    <a:bodyPr/>
                    <a:lstStyle/>
                    <a:p>
                      <a:r>
                        <a:rPr lang="nl-NL" dirty="0" smtClean="0"/>
                        <a:t>Sociale verzekeringen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Sociale voorzieningen</a:t>
                      </a:r>
                      <a:endParaRPr lang="nl-NL" dirty="0"/>
                    </a:p>
                  </a:txBody>
                  <a:tcPr/>
                </a:tc>
              </a:tr>
              <a:tr h="1292294">
                <a:tc>
                  <a:txBody>
                    <a:bodyPr/>
                    <a:lstStyle/>
                    <a:p>
                      <a:r>
                        <a:rPr lang="nl-NL" dirty="0" smtClean="0"/>
                        <a:t>Betaald</a:t>
                      </a:r>
                      <a:r>
                        <a:rPr lang="nl-NL" baseline="0" dirty="0" smtClean="0"/>
                        <a:t> met</a:t>
                      </a:r>
                      <a:r>
                        <a:rPr lang="nl-NL" b="1" baseline="0" dirty="0" smtClean="0"/>
                        <a:t> Premie </a:t>
                      </a:r>
                      <a:r>
                        <a:rPr lang="nl-NL" baseline="0" dirty="0" smtClean="0"/>
                        <a:t>opbrengsten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Betaald met </a:t>
                      </a:r>
                      <a:r>
                        <a:rPr lang="nl-NL" b="1" dirty="0" smtClean="0"/>
                        <a:t>belasting</a:t>
                      </a:r>
                      <a:r>
                        <a:rPr lang="nl-NL" baseline="0" dirty="0" smtClean="0"/>
                        <a:t> opbrengsten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1733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pPr algn="ctr"/>
            <a:r>
              <a:rPr lang="nl-NL" dirty="0" smtClean="0"/>
              <a:t>Sociale zekerheid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323652"/>
            <a:ext cx="7920880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nl-NL" sz="2000" b="1" dirty="0" smtClean="0"/>
              <a:t>Sociale verzekeringen</a:t>
            </a:r>
            <a:r>
              <a:rPr lang="nl-NL" sz="2000" dirty="0" smtClean="0"/>
              <a:t>		    </a:t>
            </a:r>
            <a:r>
              <a:rPr lang="nl-NL" sz="2000" b="1" dirty="0" smtClean="0"/>
              <a:t>Sociale voorzieningen</a:t>
            </a:r>
          </a:p>
          <a:p>
            <a:pPr marL="68580" indent="0">
              <a:buNone/>
            </a:pPr>
            <a:r>
              <a:rPr lang="nl-NL" sz="2000" dirty="0" smtClean="0"/>
              <a:t>					           </a:t>
            </a:r>
            <a:r>
              <a:rPr lang="nl-NL" sz="1600" dirty="0" smtClean="0"/>
              <a:t>Wajong (jong gehandicapten)</a:t>
            </a:r>
          </a:p>
          <a:p>
            <a:pPr marL="68580" indent="0">
              <a:buNone/>
            </a:pPr>
            <a:r>
              <a:rPr lang="nl-NL" sz="1600" dirty="0" smtClean="0"/>
              <a:t>					         </a:t>
            </a:r>
            <a:r>
              <a:rPr lang="nl-NL" sz="1600" dirty="0" err="1" smtClean="0"/>
              <a:t>wwb</a:t>
            </a:r>
            <a:r>
              <a:rPr lang="nl-NL" sz="1600" dirty="0" smtClean="0"/>
              <a:t> (bijstand)</a:t>
            </a:r>
            <a:endParaRPr lang="nl-NL" sz="1600" dirty="0"/>
          </a:p>
          <a:p>
            <a:pPr marL="68580" indent="0">
              <a:buNone/>
            </a:pPr>
            <a:r>
              <a:rPr lang="nl-NL" sz="2000" dirty="0" smtClean="0"/>
              <a:t>					</a:t>
            </a:r>
            <a:endParaRPr lang="nl-NL" sz="2000" dirty="0"/>
          </a:p>
          <a:p>
            <a:pPr marL="68580" indent="0">
              <a:buNone/>
            </a:pPr>
            <a:r>
              <a:rPr lang="nl-NL" sz="1600" b="1" dirty="0" smtClean="0"/>
              <a:t>Werknemersverzekeringen     	volksverzekeringen</a:t>
            </a:r>
          </a:p>
          <a:p>
            <a:pPr marL="68580" indent="0">
              <a:buNone/>
            </a:pPr>
            <a:endParaRPr lang="nl-NL" sz="1600" dirty="0" smtClean="0"/>
          </a:p>
          <a:p>
            <a:pPr marL="68580" indent="0">
              <a:buNone/>
            </a:pPr>
            <a:r>
              <a:rPr lang="nl-NL" sz="1600" dirty="0" err="1" smtClean="0"/>
              <a:t>Zw</a:t>
            </a:r>
            <a:r>
              <a:rPr lang="nl-NL" sz="1600" dirty="0" smtClean="0"/>
              <a:t> (ziek)				AKW (kinderbijslag)</a:t>
            </a:r>
            <a:endParaRPr lang="nl-NL" sz="1600" dirty="0"/>
          </a:p>
          <a:p>
            <a:pPr marL="68580" indent="0">
              <a:buNone/>
            </a:pPr>
            <a:r>
              <a:rPr lang="nl-NL" sz="1600" dirty="0" err="1" smtClean="0"/>
              <a:t>Wia</a:t>
            </a:r>
            <a:r>
              <a:rPr lang="nl-NL" sz="1600" dirty="0" smtClean="0"/>
              <a:t> (ziek)			AOW (67+)</a:t>
            </a:r>
          </a:p>
          <a:p>
            <a:pPr marL="68580" indent="0">
              <a:buNone/>
            </a:pPr>
            <a:r>
              <a:rPr lang="nl-NL" sz="1600" dirty="0" smtClean="0"/>
              <a:t>WW (werkloosheid)</a:t>
            </a:r>
          </a:p>
        </p:txBody>
      </p:sp>
      <p:cxnSp>
        <p:nvCxnSpPr>
          <p:cNvPr id="5" name="Rechte verbindingslijn met pijl 4"/>
          <p:cNvCxnSpPr/>
          <p:nvPr/>
        </p:nvCxnSpPr>
        <p:spPr>
          <a:xfrm flipH="1">
            <a:off x="1403648" y="2780928"/>
            <a:ext cx="360040" cy="864096"/>
          </a:xfrm>
          <a:prstGeom prst="straightConnector1">
            <a:avLst/>
          </a:prstGeom>
          <a:ln w="5715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1763688" y="2780928"/>
            <a:ext cx="2880320" cy="864096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645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RIC = NIC / PIC x 100</a:t>
            </a:r>
          </a:p>
          <a:p>
            <a:endParaRPr lang="nl-NL" dirty="0"/>
          </a:p>
          <a:p>
            <a:r>
              <a:rPr lang="nl-NL" dirty="0" smtClean="0"/>
              <a:t>RIC = reëel inkomen = koopkracht verandering</a:t>
            </a:r>
            <a:endParaRPr lang="nl-NL" dirty="0"/>
          </a:p>
          <a:p>
            <a:r>
              <a:rPr lang="nl-NL" dirty="0" smtClean="0"/>
              <a:t>NIC = nominaal inkomen = % verandering in lonen</a:t>
            </a:r>
            <a:endParaRPr lang="nl-NL" dirty="0"/>
          </a:p>
          <a:p>
            <a:r>
              <a:rPr lang="nl-NL" dirty="0" smtClean="0"/>
              <a:t>PIC = CPI = prijsstijging in %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005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/>
          <a:lstStyle/>
          <a:p>
            <a:pPr algn="ctr"/>
            <a:r>
              <a:rPr lang="nl-NL" dirty="0"/>
              <a:t>G</a:t>
            </a:r>
            <a:r>
              <a:rPr lang="nl-NL" dirty="0" smtClean="0"/>
              <a:t>evangenedilemma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nl-NL" dirty="0" smtClean="0"/>
              <a:t>Gevangenendilemma is een situatie met: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2 personen/groepen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2 keuzes/strategieën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Dominante strategie (wanneer beide partijen de </a:t>
            </a:r>
            <a:r>
              <a:rPr lang="nl-NL" dirty="0"/>
              <a:t>Dominante strategie bepalen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of </a:t>
            </a:r>
            <a:r>
              <a:rPr lang="nl-NL" dirty="0" err="1" smtClean="0"/>
              <a:t>nash</a:t>
            </a:r>
            <a:r>
              <a:rPr lang="nl-NL" dirty="0" smtClean="0"/>
              <a:t>-evenwicht.</a:t>
            </a:r>
          </a:p>
          <a:p>
            <a:pPr lvl="1">
              <a:buFont typeface="Arial"/>
              <a:buChar char="•"/>
            </a:pPr>
            <a:r>
              <a:rPr lang="nl-NL" b="1" dirty="0" smtClean="0"/>
              <a:t>Een evenwichtssituatie leidt niet tot optimaal resultaat. 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Strategie bepalen terwijl je niet weet wat de ander kiest</a:t>
            </a:r>
          </a:p>
        </p:txBody>
      </p:sp>
    </p:spTree>
    <p:extLst>
      <p:ext uri="{BB962C8B-B14F-4D97-AF65-F5344CB8AC3E}">
        <p14:creationId xmlns:p14="http://schemas.microsoft.com/office/powerpoint/2010/main" val="2107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Bestudeer de stof die in de lesbrief staat beschreven bij h7 goed!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64217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Omslagstelsel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AOW</a:t>
            </a:r>
          </a:p>
          <a:p>
            <a:r>
              <a:rPr lang="nl-NL" dirty="0"/>
              <a:t>jouw premie wordt meteen uitgegeven aan iemand die nu oud is</a:t>
            </a:r>
          </a:p>
          <a:p>
            <a:r>
              <a:rPr lang="nl-NL" dirty="0" smtClean="0"/>
              <a:t>Probleem </a:t>
            </a:r>
            <a:r>
              <a:rPr lang="nl-NL" dirty="0" smtClean="0">
                <a:sym typeface="Wingdings"/>
              </a:rPr>
              <a:t> vergrijzing  steeds meer ouderen en in verhouding minder jongeren die premie betalen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72606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Kapitaaldekkingsstelsel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Aanvullend pensioen</a:t>
            </a:r>
          </a:p>
          <a:p>
            <a:r>
              <a:rPr lang="nl-NL" dirty="0" smtClean="0"/>
              <a:t>Bouw je op als je werkt</a:t>
            </a:r>
          </a:p>
          <a:p>
            <a:r>
              <a:rPr lang="nl-NL" dirty="0" smtClean="0"/>
              <a:t>jouw </a:t>
            </a:r>
            <a:r>
              <a:rPr lang="nl-NL" dirty="0"/>
              <a:t>premie wordt belegd en krijg je later zelf terug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50933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Een </a:t>
            </a:r>
            <a:r>
              <a:rPr lang="nl-NL" dirty="0" smtClean="0"/>
              <a:t>uitkering (pensioen/AOW/anders) kan meegroeien met:</a:t>
            </a:r>
          </a:p>
          <a:p>
            <a:pPr lvl="1"/>
            <a:r>
              <a:rPr lang="nl-NL" sz="3600" dirty="0" smtClean="0"/>
              <a:t>Lonen= welvaartsvast</a:t>
            </a:r>
          </a:p>
          <a:p>
            <a:pPr lvl="1"/>
            <a:r>
              <a:rPr lang="nl-NL" sz="3600" dirty="0" smtClean="0"/>
              <a:t>Inflatie= waardevast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82366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Zelf beleggen:</a:t>
            </a:r>
          </a:p>
          <a:p>
            <a:pPr lvl="1"/>
            <a:r>
              <a:rPr lang="nl-NL" dirty="0" smtClean="0"/>
              <a:t>Aandelen: je krijgt dividend (stukje winst) en kans op koerswinst of –verlies, maar wel meer risico</a:t>
            </a:r>
          </a:p>
          <a:p>
            <a:pPr lvl="1"/>
            <a:r>
              <a:rPr lang="nl-NL" dirty="0" smtClean="0"/>
              <a:t>Obligaties: je krijgt zeker rente, en minder risico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41207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Ruilen tussen generaties (ruilen over de tijd):</a:t>
            </a:r>
          </a:p>
          <a:p>
            <a:pPr lvl="1"/>
            <a:r>
              <a:rPr lang="nl-NL" dirty="0" smtClean="0"/>
              <a:t>Je verdient alleen geld in de werkende leeftijd</a:t>
            </a:r>
          </a:p>
          <a:p>
            <a:pPr lvl="1"/>
            <a:r>
              <a:rPr lang="nl-NL" dirty="0" smtClean="0"/>
              <a:t>Dus als kind of oudere krijg je geld van een andere generatie om te leven</a:t>
            </a:r>
          </a:p>
          <a:p>
            <a:pPr lvl="1"/>
            <a:r>
              <a:rPr lang="nl-NL" dirty="0" smtClean="0"/>
              <a:t>Of je spaart/leent om consumptie uit te stellen/ te vervroegen</a:t>
            </a:r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347957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Profijtbeginsel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</a:t>
            </a:r>
            <a:r>
              <a:rPr lang="nl-NL" dirty="0" smtClean="0"/>
              <a:t>lleen </a:t>
            </a:r>
            <a:r>
              <a:rPr lang="nl-NL" dirty="0"/>
              <a:t>betalen voor overheidsdiensten als je ze </a:t>
            </a:r>
            <a:r>
              <a:rPr lang="nl-NL" dirty="0" smtClean="0"/>
              <a:t>gebruikt / hiervan profiteert </a:t>
            </a:r>
            <a:r>
              <a:rPr lang="nl-NL" dirty="0"/>
              <a:t>(wegenbelasting, hondenbelasting)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00171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Draagkrachtbeginsel</a:t>
            </a:r>
            <a:r>
              <a:rPr lang="nl-NL" dirty="0" smtClean="0"/>
              <a:t>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“</a:t>
            </a:r>
            <a:r>
              <a:rPr lang="nl-NL" dirty="0"/>
              <a:t>sterkste schouders dragen de zwaarste lasten”. Dus rijken betalen voor de </a:t>
            </a:r>
            <a:r>
              <a:rPr lang="nl-NL" dirty="0" smtClean="0"/>
              <a:t>armen.</a:t>
            </a:r>
          </a:p>
          <a:p>
            <a:endParaRPr lang="nl-NL" dirty="0"/>
          </a:p>
          <a:p>
            <a:r>
              <a:rPr lang="nl-NL" dirty="0" smtClean="0"/>
              <a:t>We zien dit terug bij het stelsel van sociale zekerheid. Mensen met een baan/hoger inkomen betalen in verhouding meer belasting. Van dit geld wordt o.a. De bijstand (WWB) betaald.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474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Solidariteitbeginsel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</a:t>
            </a:r>
            <a:r>
              <a:rPr lang="nl-NL" dirty="0" smtClean="0"/>
              <a:t>terkeren </a:t>
            </a:r>
            <a:r>
              <a:rPr lang="nl-NL" dirty="0"/>
              <a:t>helpen de </a:t>
            </a:r>
            <a:r>
              <a:rPr lang="nl-NL" dirty="0" smtClean="0"/>
              <a:t>zwakkeren</a:t>
            </a:r>
          </a:p>
          <a:p>
            <a:r>
              <a:rPr lang="nl-NL" dirty="0" smtClean="0"/>
              <a:t>VB: Werkenden helpen de zieken</a:t>
            </a:r>
          </a:p>
          <a:p>
            <a:r>
              <a:rPr lang="nl-NL" dirty="0" smtClean="0"/>
              <a:t>VB: werkende helpen de werklozen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5534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Gevangenedilemma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nl-NL" dirty="0" smtClean="0"/>
              <a:t>Jij kan: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Dominante strategie bepalen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Nashevenwicht bepalen (situatie die tot stand komt wanneer beide partijen hun dominante strategie kiezen)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Begrijpen waarom bedrijven samenwerken/kartelafspraken maken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Aangeven waarom er sprake is van een gevangenedilemma (zie vorige dia)</a:t>
            </a:r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3246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2204864"/>
            <a:ext cx="7024744" cy="1143000"/>
          </a:xfrm>
        </p:spPr>
        <p:txBody>
          <a:bodyPr/>
          <a:lstStyle/>
          <a:p>
            <a:pPr algn="ctr"/>
            <a:r>
              <a:rPr lang="nl-NL" dirty="0" smtClean="0"/>
              <a:t>Hoofdstuk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97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Ruilen over tijd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nl-NL" dirty="0" smtClean="0"/>
              <a:t>Ruilen over de tijd: uitgaven verplaatsen naar een andere periode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Lenen</a:t>
            </a:r>
            <a:r>
              <a:rPr lang="nl-NL" dirty="0" smtClean="0">
                <a:sym typeface="Wingdings"/>
              </a:rPr>
              <a:t> </a:t>
            </a:r>
            <a:r>
              <a:rPr lang="nl-NL" dirty="0" smtClean="0"/>
              <a:t>consumptie vervroegen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Sparen </a:t>
            </a:r>
            <a:r>
              <a:rPr lang="nl-NL" dirty="0" smtClean="0">
                <a:sym typeface="Wingdings"/>
              </a:rPr>
              <a:t></a:t>
            </a:r>
            <a:r>
              <a:rPr lang="nl-NL" dirty="0" smtClean="0"/>
              <a:t> consumptie uitstellen</a:t>
            </a:r>
          </a:p>
          <a:p>
            <a:pPr lvl="1">
              <a:buFont typeface="Arial"/>
              <a:buChar char="•"/>
            </a:pPr>
            <a:r>
              <a:rPr lang="nl-NL" dirty="0" smtClean="0"/>
              <a:t>Kinderen en ouderen worden onderhouden door werkende mensen (AOW, kinderbijslag, studiefinanciering)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7419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8651283"/>
              </p:ext>
            </p:extLst>
          </p:nvPr>
        </p:nvGraphicFramePr>
        <p:xfrm>
          <a:off x="1331640" y="1556792"/>
          <a:ext cx="6481340" cy="37774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40670"/>
                <a:gridCol w="3240670"/>
              </a:tblGrid>
              <a:tr h="944364"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Voorraadgrootheden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Stroomgrootheden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64"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Meet je op 1 moment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Meet je tijdens een periode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64">
                <a:tc>
                  <a:txBody>
                    <a:bodyPr/>
                    <a:lstStyle/>
                    <a:p>
                      <a:pPr algn="ctr"/>
                      <a:r>
                        <a:rPr lang="nl-NL" dirty="0" err="1" smtClean="0">
                          <a:solidFill>
                            <a:schemeClr val="tx1"/>
                          </a:solidFill>
                        </a:rPr>
                        <a:t>Vb</a:t>
                      </a:r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saldo op je betaalrekening</a:t>
                      </a:r>
                    </a:p>
                    <a:p>
                      <a:pPr algn="ctr"/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Salaris</a:t>
                      </a:r>
                    </a:p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Uitgaven in januari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364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Staan op de balans (H5)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>
                          <a:solidFill>
                            <a:schemeClr val="tx1"/>
                          </a:solidFill>
                        </a:rPr>
                        <a:t>Staan</a:t>
                      </a:r>
                      <a:r>
                        <a:rPr lang="nl-NL" baseline="0" dirty="0" smtClean="0">
                          <a:solidFill>
                            <a:schemeClr val="tx1"/>
                          </a:solidFill>
                        </a:rPr>
                        <a:t> op de resultatenrekening (h5)</a:t>
                      </a:r>
                      <a:endParaRPr lang="nl-N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521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/>
              <a:t>Hoofdstuk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80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26207</TotalTime>
  <Words>1180</Words>
  <Application>Microsoft Macintosh PowerPoint</Application>
  <PresentationFormat>Diavoorstelling (4:3)</PresentationFormat>
  <Paragraphs>252</Paragraphs>
  <Slides>48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48</vt:i4>
      </vt:variant>
    </vt:vector>
  </HeadingPairs>
  <TitlesOfParts>
    <vt:vector size="49" baseType="lpstr">
      <vt:lpstr>Austin</vt:lpstr>
      <vt:lpstr>Jong en Oud</vt:lpstr>
      <vt:lpstr>Hoofdstuk 1</vt:lpstr>
      <vt:lpstr>Filmpje: split or steal</vt:lpstr>
      <vt:lpstr>Gevangenedilemma</vt:lpstr>
      <vt:lpstr>Gevangenedilemma</vt:lpstr>
      <vt:lpstr>Hoofdstuk 2</vt:lpstr>
      <vt:lpstr>Ruilen over tijd</vt:lpstr>
      <vt:lpstr>PowerPoint-presentatie</vt:lpstr>
      <vt:lpstr>Hoofdstuk 3</vt:lpstr>
      <vt:lpstr>Nederland</vt:lpstr>
      <vt:lpstr>Productiefactoren</vt:lpstr>
      <vt:lpstr>Lorenzcurve</vt:lpstr>
      <vt:lpstr>PowerPoint-presentatie</vt:lpstr>
      <vt:lpstr>Belasting</vt:lpstr>
      <vt:lpstr>Uitleg Nederlandse belastingsysteem</vt:lpstr>
      <vt:lpstr>3 boxen, 3 berekeningen</vt:lpstr>
      <vt:lpstr>Welke moet ik kennen?</vt:lpstr>
      <vt:lpstr>Berekening box 1</vt:lpstr>
      <vt:lpstr>Stap 1: belastbaar inkomen</vt:lpstr>
      <vt:lpstr>Stap 2:</vt:lpstr>
      <vt:lpstr>Loonheffing / inkomensheffing</vt:lpstr>
      <vt:lpstr>Herverdeling van de primaire inkomens</vt:lpstr>
      <vt:lpstr>PowerPoint-presentatie</vt:lpstr>
      <vt:lpstr>Marginaal belastingtarief</vt:lpstr>
      <vt:lpstr>PowerPoint-presentatie</vt:lpstr>
      <vt:lpstr>H4</vt:lpstr>
      <vt:lpstr>H5</vt:lpstr>
      <vt:lpstr>H5</vt:lpstr>
      <vt:lpstr>H5</vt:lpstr>
      <vt:lpstr>Hoofdstuk 6</vt:lpstr>
      <vt:lpstr>Particuliere verzekeringen</vt:lpstr>
      <vt:lpstr>PowerPoint-presentatie</vt:lpstr>
      <vt:lpstr>Zorgverzekering</vt:lpstr>
      <vt:lpstr>Eigen risico</vt:lpstr>
      <vt:lpstr>Moral Hazard</vt:lpstr>
      <vt:lpstr>Averechtse selectie</vt:lpstr>
      <vt:lpstr>Sociale zekerheid</vt:lpstr>
      <vt:lpstr>Sociale zekerheid</vt:lpstr>
      <vt:lpstr>PowerPoint-presentatie</vt:lpstr>
      <vt:lpstr>PowerPoint-presentatie</vt:lpstr>
      <vt:lpstr>Omslagstelsel</vt:lpstr>
      <vt:lpstr>Kapitaaldekkingsstelsel</vt:lpstr>
      <vt:lpstr>H8</vt:lpstr>
      <vt:lpstr>H8</vt:lpstr>
      <vt:lpstr>H9</vt:lpstr>
      <vt:lpstr>Profijtbeginsel:</vt:lpstr>
      <vt:lpstr>Draagkrachtbeginsel:</vt:lpstr>
      <vt:lpstr>Solidariteitbeginsel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Jong en Oud</dc:title>
  <dc:creator>docent</dc:creator>
  <cp:lastModifiedBy>Milou Bijveld</cp:lastModifiedBy>
  <cp:revision>47</cp:revision>
  <dcterms:created xsi:type="dcterms:W3CDTF">2015-01-16T08:50:49Z</dcterms:created>
  <dcterms:modified xsi:type="dcterms:W3CDTF">2018-12-08T11:10:35Z</dcterms:modified>
</cp:coreProperties>
</file>